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4D3B6-694F-47CC-9471-A4DE01B6F64C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3A30F-2D4E-42AF-A76E-90306072E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3A30F-2D4E-42AF-A76E-90306072E6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F346B-AD88-4FA2-A5C8-94CE2BA21CB8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DD179-5503-4F20-88DC-6A8822EF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510" y="990600"/>
            <a:ext cx="8093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9H 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Commas,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 other great “CONVENTIONS” tips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743200"/>
            <a:ext cx="5410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</a:t>
            </a:r>
            <a:r>
              <a:rPr lang="en-US" b="1" dirty="0" smtClean="0"/>
              <a:t>8.</a:t>
            </a:r>
            <a:endParaRPr lang="en-US" dirty="0"/>
          </a:p>
          <a:p>
            <a:r>
              <a:rPr lang="en-US" dirty="0"/>
              <a:t>Use commas to surround degrees or titles used with names. Commas are no longer required around </a:t>
            </a:r>
            <a:r>
              <a:rPr lang="en-US" i="1" dirty="0"/>
              <a:t>Jr. </a:t>
            </a:r>
            <a:r>
              <a:rPr lang="en-US" dirty="0"/>
              <a:t>and </a:t>
            </a:r>
            <a:r>
              <a:rPr lang="en-US" i="1" dirty="0"/>
              <a:t>Sr. </a:t>
            </a:r>
            <a:r>
              <a:rPr lang="en-US" dirty="0"/>
              <a:t>Commas never set off </a:t>
            </a:r>
            <a:r>
              <a:rPr lang="en-US" i="1" dirty="0"/>
              <a:t>II, III, </a:t>
            </a:r>
            <a:r>
              <a:rPr lang="en-US" dirty="0"/>
              <a:t>and so forth.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Al Mooney, M.D., knew Sam Sunny Jr. and Charles Starr III.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</a:t>
            </a:r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</a:t>
            </a:r>
            <a:r>
              <a:rPr lang="en-US" b="1" dirty="0" smtClean="0"/>
              <a:t>9.</a:t>
            </a:r>
            <a:endParaRPr lang="en-US" dirty="0"/>
          </a:p>
          <a:p>
            <a:r>
              <a:rPr lang="en-US" dirty="0"/>
              <a:t>Use commas to set off expressions that interrupt sentence flow.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I am, as you have probably noticed, very nervous </a:t>
            </a:r>
            <a:r>
              <a:rPr lang="en-US" i="1" dirty="0" smtClean="0"/>
              <a:t>about </a:t>
            </a:r>
            <a:r>
              <a:rPr lang="en-US" i="1" dirty="0"/>
              <a:t>this.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</a:t>
            </a:r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Rule </a:t>
            </a:r>
            <a:r>
              <a:rPr lang="en-US" b="1" dirty="0" smtClean="0"/>
              <a:t>10.</a:t>
            </a:r>
            <a:endParaRPr lang="en-US" dirty="0"/>
          </a:p>
          <a:p>
            <a:r>
              <a:rPr lang="en-US" dirty="0"/>
              <a:t>When starting a sentence with a weak clause, use a comma after it. Conversely, do not use a comma when the sentence starts with a strong clause followed by a weak clause.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If you are not sure about this, let me know now. </a:t>
            </a:r>
            <a:endParaRPr lang="en-US" dirty="0"/>
          </a:p>
          <a:p>
            <a:r>
              <a:rPr lang="en-US" i="1" dirty="0"/>
              <a:t>Let me know now if you are not sure about this.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Rule </a:t>
            </a:r>
            <a:r>
              <a:rPr lang="en-US" b="1" dirty="0" smtClean="0"/>
              <a:t>11.</a:t>
            </a:r>
            <a:endParaRPr lang="en-US" dirty="0"/>
          </a:p>
          <a:p>
            <a:r>
              <a:rPr lang="en-US" dirty="0"/>
              <a:t>Use a comma after phrases of more than three words that begin a sentence. If the phrase has fewer than three words, the comma is optional.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To apply for this job, you must have previous experience. </a:t>
            </a:r>
            <a:endParaRPr lang="en-US" dirty="0"/>
          </a:p>
          <a:p>
            <a:r>
              <a:rPr lang="en-US" i="1" dirty="0"/>
              <a:t>On February 14 many couples give each other </a:t>
            </a:r>
            <a:br>
              <a:rPr lang="en-US" i="1" dirty="0"/>
            </a:br>
            <a:r>
              <a:rPr lang="en-US" i="1" dirty="0"/>
              <a:t>candy or flowers.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>OR </a:t>
            </a:r>
            <a:endParaRPr lang="en-US" dirty="0"/>
          </a:p>
          <a:p>
            <a:r>
              <a:rPr lang="en-US" i="1" dirty="0"/>
              <a:t>On February 14, many couples give each other candy or flowers.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Rule </a:t>
            </a:r>
            <a:r>
              <a:rPr lang="en-US" b="1" dirty="0" smtClean="0"/>
              <a:t>12.</a:t>
            </a:r>
            <a:endParaRPr lang="en-US" dirty="0"/>
          </a:p>
          <a:p>
            <a:r>
              <a:rPr lang="en-US" dirty="0"/>
              <a:t>If something or someone is sufficiently identified, the description following it is considered nonessential and should be surrounded by commas.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Freddy, who has a limp, was in an auto accident.</a:t>
            </a:r>
            <a:r>
              <a:rPr lang="en-US" dirty="0"/>
              <a:t> </a:t>
            </a:r>
            <a:r>
              <a:rPr lang="en-US" i="1" dirty="0"/>
              <a:t>Freddy</a:t>
            </a:r>
            <a:r>
              <a:rPr lang="en-US" dirty="0"/>
              <a:t> is named, so the description is not essential. </a:t>
            </a:r>
          </a:p>
          <a:p>
            <a:r>
              <a:rPr lang="en-US" i="1" dirty="0"/>
              <a:t>The boy who has a limp was in an auto accident.</a:t>
            </a:r>
            <a:r>
              <a:rPr lang="en-US" dirty="0"/>
              <a:t> We do not know which boy is being referred to without further description; therefore, no commas are used.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Rule </a:t>
            </a:r>
            <a:r>
              <a:rPr lang="en-US" b="1" dirty="0" smtClean="0"/>
              <a:t>13.</a:t>
            </a:r>
            <a:endParaRPr lang="en-US" dirty="0"/>
          </a:p>
          <a:p>
            <a:r>
              <a:rPr lang="en-US" dirty="0"/>
              <a:t>Use a comma to separate two strong clauses joined by a coordinating conjunction--</a:t>
            </a:r>
            <a:r>
              <a:rPr lang="en-US" i="1" dirty="0"/>
              <a:t>and, or, but, for, nor</a:t>
            </a:r>
            <a:r>
              <a:rPr lang="en-US" dirty="0"/>
              <a:t>. You can omit the comma if the clauses are both short.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I have painted the entire house, but he is still </a:t>
            </a:r>
            <a:br>
              <a:rPr lang="en-US" i="1" dirty="0"/>
            </a:br>
            <a:r>
              <a:rPr lang="en-US" i="1" dirty="0"/>
              <a:t>working on sanding the doors. </a:t>
            </a:r>
            <a:endParaRPr lang="en-US" dirty="0"/>
          </a:p>
          <a:p>
            <a:r>
              <a:rPr lang="en-US" i="1" dirty="0"/>
              <a:t>I paint and he writes.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</a:t>
            </a:r>
            <a:r>
              <a:rPr lang="en-US" b="1" dirty="0" smtClean="0"/>
              <a:t>14.</a:t>
            </a:r>
            <a:endParaRPr lang="en-US" dirty="0"/>
          </a:p>
          <a:p>
            <a:r>
              <a:rPr lang="en-US" dirty="0"/>
              <a:t>Use the comma to separate two sentences if it will help avoid confusion.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I chose the colors red and green, and blue </a:t>
            </a:r>
            <a:br>
              <a:rPr lang="en-US" i="1" dirty="0"/>
            </a:br>
            <a:r>
              <a:rPr lang="en-US" i="1" dirty="0"/>
              <a:t>was his first choice.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Rule </a:t>
            </a:r>
            <a:r>
              <a:rPr lang="en-US" b="1" dirty="0" smtClean="0"/>
              <a:t>15.</a:t>
            </a: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comma splice</a:t>
            </a:r>
            <a:r>
              <a:rPr lang="en-US" dirty="0"/>
              <a:t> is an error caused by joining two strong clauses with only a comma instead of separating the clauses with a conjunction, a semicolon, or a period. A </a:t>
            </a:r>
            <a:r>
              <a:rPr lang="en-US" b="1" dirty="0"/>
              <a:t>run-on sentence</a:t>
            </a:r>
            <a:r>
              <a:rPr lang="en-US" dirty="0"/>
              <a:t>, which is incorrect, is created by joining two strong clauses without any punctuation. </a:t>
            </a:r>
          </a:p>
          <a:p>
            <a:r>
              <a:rPr lang="en-US" i="1" dirty="0"/>
              <a:t>Incorrect:</a:t>
            </a:r>
            <a:endParaRPr lang="en-US" dirty="0"/>
          </a:p>
          <a:p>
            <a:r>
              <a:rPr lang="en-US" i="1" dirty="0"/>
              <a:t>Time flies when we are having fun, we are always having fun.</a:t>
            </a:r>
            <a:r>
              <a:rPr lang="en-US" dirty="0"/>
              <a:t> (Comma splice)</a:t>
            </a:r>
          </a:p>
          <a:p>
            <a:r>
              <a:rPr lang="en-US" i="1" dirty="0"/>
              <a:t>Time flies when we are having fun we are always having fun. </a:t>
            </a:r>
            <a:r>
              <a:rPr lang="en-US" dirty="0"/>
              <a:t>(Run-on sentence)</a:t>
            </a:r>
          </a:p>
          <a:p>
            <a:r>
              <a:rPr lang="en-US" i="1" dirty="0"/>
              <a:t>Correct:</a:t>
            </a:r>
            <a:endParaRPr lang="en-US" dirty="0"/>
          </a:p>
          <a:p>
            <a:r>
              <a:rPr lang="en-US" i="1" dirty="0"/>
              <a:t>Time flies when we are having fun; we are always having fun.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OR</a:t>
            </a:r>
            <a:r>
              <a:rPr lang="en-US" dirty="0"/>
              <a:t> </a:t>
            </a:r>
          </a:p>
          <a:p>
            <a:r>
              <a:rPr lang="en-US" i="1" dirty="0"/>
              <a:t>Time flies when we are having fun, and we are always having fun.</a:t>
            </a:r>
            <a:r>
              <a:rPr lang="en-US" dirty="0"/>
              <a:t> (Comma is optional because both strong clauses are short.)</a:t>
            </a:r>
          </a:p>
          <a:p>
            <a:r>
              <a:rPr lang="en-US" b="1" dirty="0"/>
              <a:t>OR</a:t>
            </a:r>
            <a:endParaRPr lang="en-US" dirty="0"/>
          </a:p>
          <a:p>
            <a:r>
              <a:rPr lang="en-US" i="1" dirty="0"/>
              <a:t>Time flies when we are having fun. We are always having fun.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</a:t>
            </a:r>
            <a:r>
              <a:rPr lang="en-US" b="1" dirty="0" smtClean="0"/>
              <a:t>16.</a:t>
            </a:r>
            <a:endParaRPr lang="en-US" dirty="0"/>
          </a:p>
          <a:p>
            <a:r>
              <a:rPr lang="en-US" dirty="0"/>
              <a:t>If the subject does not appear in front of the second verb, </a:t>
            </a:r>
            <a:r>
              <a:rPr lang="en-US" dirty="0" smtClean="0"/>
              <a:t>do </a:t>
            </a:r>
            <a:r>
              <a:rPr lang="en-US" dirty="0"/>
              <a:t>not use a comma.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He thought quickly but still did not answer correctly.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</a:t>
            </a:r>
            <a:r>
              <a:rPr lang="en-US" b="1" dirty="0" smtClean="0"/>
              <a:t>17.</a:t>
            </a:r>
            <a:endParaRPr lang="en-US" dirty="0"/>
          </a:p>
          <a:p>
            <a:r>
              <a:rPr lang="en-US" dirty="0"/>
              <a:t>Use commas to introduce or interrupt direct quotations shorter than three lines.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He actually said, "I do not care." </a:t>
            </a:r>
            <a:endParaRPr lang="en-US" dirty="0"/>
          </a:p>
          <a:p>
            <a:r>
              <a:rPr lang="en-US" i="1" dirty="0"/>
              <a:t>"Why," I asked, "do you always forget to do it?"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Rule 1.</a:t>
            </a:r>
            <a:endParaRPr lang="en-US" dirty="0"/>
          </a:p>
          <a:p>
            <a:r>
              <a:rPr lang="en-US" dirty="0"/>
              <a:t>To avoid confusion, use commas to separate words and word groups with a series of three or more.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My $10</a:t>
            </a:r>
            <a:r>
              <a:rPr lang="en-US" dirty="0"/>
              <a:t> </a:t>
            </a:r>
            <a:r>
              <a:rPr lang="en-US" i="1" dirty="0"/>
              <a:t>million</a:t>
            </a:r>
            <a:r>
              <a:rPr lang="en-US" dirty="0"/>
              <a:t> </a:t>
            </a:r>
            <a:r>
              <a:rPr lang="en-US" i="1" dirty="0"/>
              <a:t>estate is to be split among my husband, daughter, son, and nephew. </a:t>
            </a:r>
            <a:r>
              <a:rPr lang="en-US" dirty="0"/>
              <a:t>Omitting the comma after </a:t>
            </a:r>
            <a:r>
              <a:rPr lang="en-US" i="1" dirty="0"/>
              <a:t>son</a:t>
            </a:r>
            <a:r>
              <a:rPr lang="en-US" dirty="0"/>
              <a:t> would indicate that the son and nephew would have to split one-third of the estate.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</a:t>
            </a:r>
            <a:r>
              <a:rPr lang="en-US" b="1" dirty="0" smtClean="0"/>
              <a:t>18.</a:t>
            </a:r>
            <a:endParaRPr lang="en-US" dirty="0"/>
          </a:p>
          <a:p>
            <a:r>
              <a:rPr lang="en-US" dirty="0"/>
              <a:t>Use a comma to separate a statement from a question.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I can go, can't I?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</a:t>
            </a:r>
            <a:r>
              <a:rPr lang="en-US" b="1" dirty="0" smtClean="0"/>
              <a:t>189.</a:t>
            </a:r>
            <a:endParaRPr lang="en-US" dirty="0"/>
          </a:p>
          <a:p>
            <a:r>
              <a:rPr lang="en-US" dirty="0"/>
              <a:t>Use a comma to separate contrasting parts of a sentence.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That is my money, not yours.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</a:t>
            </a:r>
            <a:r>
              <a:rPr lang="en-US" dirty="0" smtClean="0"/>
              <a:t>#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</a:t>
            </a:r>
            <a:r>
              <a:rPr lang="en-US" b="1" dirty="0" smtClean="0"/>
              <a:t>20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dirty="0"/>
              <a:t>Use a comma when beginning sentences with introductory words such as </a:t>
            </a:r>
            <a:r>
              <a:rPr lang="en-US" i="1" dirty="0"/>
              <a:t>well</a:t>
            </a:r>
            <a:r>
              <a:rPr lang="en-US" dirty="0"/>
              <a:t>, </a:t>
            </a:r>
            <a:r>
              <a:rPr lang="en-US" i="1" dirty="0"/>
              <a:t>now</a:t>
            </a:r>
            <a:r>
              <a:rPr lang="en-US" dirty="0"/>
              <a:t>, or </a:t>
            </a:r>
            <a:r>
              <a:rPr lang="en-US" i="1" dirty="0"/>
              <a:t>yes</a:t>
            </a:r>
            <a:r>
              <a:rPr lang="en-US" dirty="0"/>
              <a:t>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Yes, I do need that report. </a:t>
            </a:r>
            <a:endParaRPr lang="en-US" dirty="0"/>
          </a:p>
          <a:p>
            <a:r>
              <a:rPr lang="en-US" i="1" dirty="0"/>
              <a:t>Well, I never thought I'd live to see the day . . 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Rule </a:t>
            </a:r>
            <a:r>
              <a:rPr lang="en-US" b="1" dirty="0" smtClean="0"/>
              <a:t>21.</a:t>
            </a:r>
            <a:endParaRPr lang="en-US" dirty="0"/>
          </a:p>
          <a:p>
            <a:r>
              <a:rPr lang="en-US" dirty="0"/>
              <a:t>Use commas surrounding words such as </a:t>
            </a:r>
            <a:r>
              <a:rPr lang="en-US" i="1" dirty="0"/>
              <a:t>therefore</a:t>
            </a:r>
            <a:r>
              <a:rPr lang="en-US" dirty="0"/>
              <a:t> and </a:t>
            </a:r>
            <a:r>
              <a:rPr lang="en-US" i="1" dirty="0"/>
              <a:t>however</a:t>
            </a:r>
            <a:r>
              <a:rPr lang="en-US" dirty="0"/>
              <a:t> when they are used as interrupters. 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I would, therefore, like a response. </a:t>
            </a:r>
            <a:endParaRPr lang="en-US" dirty="0"/>
          </a:p>
          <a:p>
            <a:r>
              <a:rPr lang="en-US" i="1" dirty="0"/>
              <a:t>I would be happy, however, to volunteer for the Red Cross.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</a:t>
            </a:r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Rule </a:t>
            </a:r>
            <a:r>
              <a:rPr lang="en-US" b="1" dirty="0" smtClean="0"/>
              <a:t>22.</a:t>
            </a:r>
            <a:endParaRPr lang="en-US" dirty="0"/>
          </a:p>
          <a:p>
            <a:r>
              <a:rPr lang="en-US" dirty="0"/>
              <a:t>Use either a comma or a semicolon before introductory words such as </a:t>
            </a:r>
            <a:r>
              <a:rPr lang="en-US" i="1" dirty="0"/>
              <a:t>namely, that is, i.e., for example, e.g.,</a:t>
            </a:r>
            <a:r>
              <a:rPr lang="en-US" dirty="0"/>
              <a:t> or </a:t>
            </a:r>
            <a:r>
              <a:rPr lang="en-US" i="1" dirty="0"/>
              <a:t>for instance</a:t>
            </a:r>
            <a:r>
              <a:rPr lang="en-US" dirty="0"/>
              <a:t> when they are followed by a series of items. Use a comma after the introductory word.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You may be required to bring many items, e.g., sleeping bags, pans, and warm clothing.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OR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i="1" dirty="0"/>
              <a:t>You may be required to bring many items; e.g., sleeping bags, pans, and warm clothing.</a:t>
            </a:r>
            <a:endParaRPr lang="en-US" dirty="0"/>
          </a:p>
          <a:p>
            <a:r>
              <a:rPr lang="en-US" b="1" dirty="0"/>
              <a:t>NOTE:</a:t>
            </a:r>
            <a:endParaRPr lang="en-US" dirty="0"/>
          </a:p>
          <a:p>
            <a:r>
              <a:rPr lang="en-US" i="1" dirty="0"/>
              <a:t>i.e.</a:t>
            </a:r>
            <a:r>
              <a:rPr lang="en-US" dirty="0"/>
              <a:t> means </a:t>
            </a:r>
            <a:r>
              <a:rPr lang="en-US" i="1" dirty="0"/>
              <a:t>that is; e.g. </a:t>
            </a:r>
            <a:r>
              <a:rPr lang="en-US" dirty="0"/>
              <a:t>means </a:t>
            </a:r>
            <a:r>
              <a:rPr lang="en-US" i="1" dirty="0"/>
              <a:t>for example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Understand the difference between parentheses, brackets, and braces</a:t>
            </a:r>
            <a:r>
              <a:rPr lang="en-US" dirty="0" smtClean="0"/>
              <a:t>. Use parentheses ( ( ) ) to clarify, to place an afterthought, or to add a personal comment. Be sure to include the period </a:t>
            </a:r>
            <a:r>
              <a:rPr lang="en-US" i="1" dirty="0" smtClean="0"/>
              <a:t>after</a:t>
            </a:r>
            <a:r>
              <a:rPr lang="en-US" dirty="0" smtClean="0"/>
              <a:t> the closing parenthesis. </a:t>
            </a:r>
          </a:p>
          <a:p>
            <a:pPr lvl="1"/>
            <a:r>
              <a:rPr lang="en-US" i="1" dirty="0" smtClean="0"/>
              <a:t>Steve Case (AOL's former CEO) resigned from the Time-Warner board of directors in 2005.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Used for clarification. Here, commas can replace the parentheses.</a:t>
            </a:r>
          </a:p>
          <a:p>
            <a:pPr lvl="1"/>
            <a:r>
              <a:rPr lang="en-US" i="1" dirty="0" smtClean="0"/>
              <a:t>You will need a flashlight for the camping trip (don't forget the batteries!</a:t>
            </a:r>
            <a:r>
              <a:rPr lang="en-US" b="1" i="1" dirty="0" smtClean="0"/>
              <a:t>)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An afterthought. Note that the period (full stop) follows the last parentheses — </a:t>
            </a:r>
            <a:r>
              <a:rPr lang="en-US" i="1" dirty="0" smtClean="0"/>
              <a:t>not before the first</a:t>
            </a:r>
            <a:r>
              <a:rPr lang="en-US" dirty="0" smtClean="0"/>
              <a:t>. Also note that replacing the parentheses with a comma may not be entirely suitable here, and is better off with a period or a semicolon.</a:t>
            </a:r>
          </a:p>
          <a:p>
            <a:pPr lvl="1"/>
            <a:r>
              <a:rPr lang="en-US" i="1" dirty="0" smtClean="0"/>
              <a:t>Some believe </a:t>
            </a:r>
            <a:r>
              <a:rPr lang="en-US" i="1" dirty="0" smtClean="0"/>
              <a:t>that parentheses and commas are always </a:t>
            </a:r>
            <a:r>
              <a:rPr lang="en-US" i="1" dirty="0" smtClean="0"/>
              <a:t>interchangeable.  Use your own judgment.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 and Braces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 brackets ( [ ] ) to signify an editor's note in a regular piece of writing. You can also use brackets to clarify or to revise a direct quote so that it appeals to your own writing. Brackets are often used to encompass the word "sic" (Latin for </a:t>
            </a:r>
            <a:r>
              <a:rPr lang="en-US" i="1" dirty="0" smtClean="0"/>
              <a:t>thus</a:t>
            </a:r>
            <a:r>
              <a:rPr lang="en-US" dirty="0" smtClean="0"/>
              <a:t>), suggesting that the previous word or phrase was written "as is", with the error intended to be displayed. </a:t>
            </a:r>
            <a:r>
              <a:rPr lang="en-US" i="1" dirty="0" smtClean="0"/>
              <a:t>"[The blast] was absolutely devastating," said Susan Smith, a local bystander at the scene of the incident.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"It was absolutely devastating!"</a:t>
            </a:r>
            <a:r>
              <a:rPr lang="en-US" dirty="0" smtClean="0"/>
              <a:t> – the actual quote by Susan Smith.</a:t>
            </a:r>
          </a:p>
          <a:p>
            <a:r>
              <a:rPr lang="en-US" dirty="0" smtClean="0"/>
              <a:t>Braces ( { } ) are most widely used in denoting a numeric set in mathematics. Though generally uncommon, braces can also be used in regular writing to indicate a set of equal, independent choices. { 1, 2, 5, 10, 20 }</a:t>
            </a:r>
          </a:p>
          <a:p>
            <a:r>
              <a:rPr lang="en-US" i="1" dirty="0" smtClean="0"/>
              <a:t>Choose your favorite utensil { fork, knife, spoon } and bring it to me.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There, their, they’re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Remember there, their, and they're by the following rules: </a:t>
            </a:r>
          </a:p>
          <a:p>
            <a:pPr lvl="1"/>
            <a:r>
              <a:rPr lang="en-US" dirty="0" smtClean="0"/>
              <a:t>t</a:t>
            </a:r>
            <a:r>
              <a:rPr lang="en-US" b="1" dirty="0" smtClean="0"/>
              <a:t>here</a:t>
            </a:r>
            <a:r>
              <a:rPr lang="en-US" dirty="0" smtClean="0"/>
              <a:t>: the word </a:t>
            </a:r>
            <a:r>
              <a:rPr lang="en-US" i="1" dirty="0" smtClean="0"/>
              <a:t>here</a:t>
            </a:r>
            <a:r>
              <a:rPr lang="en-US" dirty="0" smtClean="0"/>
              <a:t> is in </a:t>
            </a:r>
            <a:r>
              <a:rPr lang="en-US" i="1" dirty="0" smtClean="0"/>
              <a:t>there</a:t>
            </a:r>
            <a:r>
              <a:rPr lang="en-US" dirty="0" smtClean="0"/>
              <a:t> so refer to </a:t>
            </a:r>
            <a:r>
              <a:rPr lang="en-US" i="1" dirty="0" smtClean="0"/>
              <a:t>there</a:t>
            </a:r>
            <a:r>
              <a:rPr lang="en-US" dirty="0" smtClean="0"/>
              <a:t> as a word for location.</a:t>
            </a:r>
          </a:p>
          <a:p>
            <a:pPr lvl="1"/>
            <a:r>
              <a:rPr lang="en-US" dirty="0" smtClean="0"/>
              <a:t>t</a:t>
            </a:r>
            <a:r>
              <a:rPr lang="en-US" b="1" dirty="0" smtClean="0"/>
              <a:t>he</a:t>
            </a:r>
            <a:r>
              <a:rPr lang="en-US" dirty="0" smtClean="0"/>
              <a:t>ir: the word </a:t>
            </a:r>
            <a:r>
              <a:rPr lang="en-US" i="1" dirty="0" smtClean="0"/>
              <a:t>he</a:t>
            </a:r>
            <a:r>
              <a:rPr lang="en-US" dirty="0" smtClean="0"/>
              <a:t> is in </a:t>
            </a:r>
            <a:r>
              <a:rPr lang="en-US" i="1" dirty="0" smtClean="0"/>
              <a:t>their</a:t>
            </a:r>
            <a:r>
              <a:rPr lang="en-US" dirty="0" smtClean="0"/>
              <a:t> so refer to </a:t>
            </a:r>
            <a:r>
              <a:rPr lang="en-US" i="1" dirty="0" smtClean="0"/>
              <a:t>their</a:t>
            </a:r>
            <a:r>
              <a:rPr lang="en-US" dirty="0" smtClean="0"/>
              <a:t> as a word for people.</a:t>
            </a:r>
          </a:p>
          <a:p>
            <a:pPr lvl="1"/>
            <a:r>
              <a:rPr lang="en-US" dirty="0" smtClean="0"/>
              <a:t>they</a:t>
            </a:r>
            <a:r>
              <a:rPr lang="en-US" b="1" dirty="0" smtClean="0"/>
              <a:t>'</a:t>
            </a:r>
            <a:r>
              <a:rPr lang="en-US" dirty="0" smtClean="0"/>
              <a:t>re: there is an </a:t>
            </a:r>
            <a:r>
              <a:rPr lang="en-US" i="1" dirty="0" smtClean="0"/>
              <a:t>'</a:t>
            </a:r>
            <a:r>
              <a:rPr lang="en-US" dirty="0" smtClean="0"/>
              <a:t> in </a:t>
            </a:r>
            <a:r>
              <a:rPr lang="en-US" i="1" dirty="0" smtClean="0"/>
              <a:t>they're</a:t>
            </a:r>
            <a:r>
              <a:rPr lang="en-US" dirty="0" smtClean="0"/>
              <a:t> so </a:t>
            </a:r>
            <a:r>
              <a:rPr lang="en-US" i="1" dirty="0" smtClean="0"/>
              <a:t>they're</a:t>
            </a:r>
            <a:r>
              <a:rPr lang="en-US" dirty="0" smtClean="0"/>
              <a:t> is like </a:t>
            </a:r>
            <a:r>
              <a:rPr lang="en-US" i="1" dirty="0" smtClean="0"/>
              <a:t>they are</a:t>
            </a:r>
            <a:r>
              <a:rPr lang="en-US" dirty="0" smtClean="0"/>
              <a:t>. Instead of saying they're, say they are to see if it makes sense.</a:t>
            </a:r>
          </a:p>
          <a:p>
            <a:r>
              <a:rPr lang="en-US" dirty="0" smtClean="0"/>
              <a:t>Another hint: “there” has “here” buried inside it to remind you it refers to place, while “their” has “heir” buried in it to remind you that it has to do with possession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and Clauses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Phrases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PHRASE</a:t>
            </a:r>
            <a:r>
              <a:rPr lang="en-US" dirty="0" smtClean="0"/>
              <a:t> is a group of words which contains neither a subject nor a verb. (It may, however, contain a verbal form such as an infinitive, a participle, or a gerund.)</a:t>
            </a:r>
          </a:p>
          <a:p>
            <a:r>
              <a:rPr lang="en-US" b="1" dirty="0" smtClean="0"/>
              <a:t>Prepositional phrases</a:t>
            </a:r>
            <a:r>
              <a:rPr lang="en-US" dirty="0" smtClean="0"/>
              <a:t> can be used as adverbs or adjectives:</a:t>
            </a:r>
          </a:p>
          <a:p>
            <a:r>
              <a:rPr lang="en-US" b="1" dirty="0" smtClean="0"/>
              <a:t>In a flash</a:t>
            </a:r>
            <a:r>
              <a:rPr lang="en-US" dirty="0" smtClean="0"/>
              <a:t>, she realized that the tofu had been underneath her chair all along.</a:t>
            </a:r>
          </a:p>
          <a:p>
            <a:r>
              <a:rPr lang="en-US" b="1" dirty="0" smtClean="0"/>
              <a:t>After midnight</a:t>
            </a:r>
            <a:r>
              <a:rPr lang="en-US" dirty="0" smtClean="0"/>
              <a:t>, Egbert's mother was on the roof dancing with a </a:t>
            </a:r>
            <a:r>
              <a:rPr lang="en-US" dirty="0" smtClean="0"/>
              <a:t>Ukrainian </a:t>
            </a:r>
            <a:r>
              <a:rPr lang="en-US" dirty="0" smtClean="0"/>
              <a:t>bullfighter. </a:t>
            </a:r>
          </a:p>
          <a:p>
            <a:r>
              <a:rPr lang="en-US" b="1" dirty="0" smtClean="0"/>
              <a:t>Infinitive phrases</a:t>
            </a:r>
            <a:r>
              <a:rPr lang="en-US" dirty="0" smtClean="0"/>
              <a:t> consist of an </a:t>
            </a:r>
            <a:r>
              <a:rPr lang="en-US" b="1" dirty="0" smtClean="0"/>
              <a:t>infinitive</a:t>
            </a:r>
            <a:r>
              <a:rPr lang="en-US" dirty="0" smtClean="0"/>
              <a:t> (to dance, to fly, to circumnavigate, etc.) plus an object. They are usually used as nouns, but they can also be used as adjectives or as adverbs.</a:t>
            </a:r>
          </a:p>
          <a:p>
            <a:r>
              <a:rPr lang="en-US" dirty="0" smtClean="0"/>
              <a:t>As noun (subject): </a:t>
            </a:r>
            <a:r>
              <a:rPr lang="en-US" b="1" dirty="0" smtClean="0"/>
              <a:t>To see him suffer</a:t>
            </a:r>
            <a:r>
              <a:rPr lang="en-US" dirty="0" smtClean="0"/>
              <a:t> is my dearest wish.</a:t>
            </a:r>
          </a:p>
          <a:p>
            <a:r>
              <a:rPr lang="en-US" dirty="0" smtClean="0"/>
              <a:t>As noun (object): </a:t>
            </a:r>
            <a:r>
              <a:rPr lang="en-US" dirty="0" err="1" smtClean="0"/>
              <a:t>Cordelia</a:t>
            </a:r>
            <a:r>
              <a:rPr lang="en-US" dirty="0" smtClean="0"/>
              <a:t> longed </a:t>
            </a:r>
            <a:r>
              <a:rPr lang="en-US" b="1" dirty="0" smtClean="0"/>
              <a:t>to eat the last tamale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adjective: Franklin had brought nothing </a:t>
            </a:r>
            <a:r>
              <a:rPr lang="en-US" b="1" dirty="0" smtClean="0"/>
              <a:t>to give his mother-in-law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adverb: </a:t>
            </a:r>
            <a:r>
              <a:rPr lang="en-US" b="1" dirty="0" smtClean="0"/>
              <a:t>To satisfy this mysterious craving</a:t>
            </a:r>
            <a:r>
              <a:rPr lang="en-US" dirty="0" smtClean="0"/>
              <a:t>, she was willing to try almost anything.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Participial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Participial phrases</a:t>
            </a:r>
            <a:r>
              <a:rPr lang="en-US" dirty="0" smtClean="0"/>
              <a:t> begin with a </a:t>
            </a:r>
            <a:r>
              <a:rPr lang="en-US" b="1" dirty="0" smtClean="0"/>
              <a:t>participle</a:t>
            </a:r>
            <a:r>
              <a:rPr lang="en-US" dirty="0" smtClean="0"/>
              <a:t>. Participles are adjectives formed from verbs. They come in two tenses: present and past. </a:t>
            </a:r>
          </a:p>
          <a:p>
            <a:r>
              <a:rPr lang="en-US" b="1" dirty="0" smtClean="0"/>
              <a:t>present participle</a:t>
            </a:r>
            <a:r>
              <a:rPr lang="en-US" dirty="0" smtClean="0"/>
              <a:t>: an -</a:t>
            </a:r>
            <a:r>
              <a:rPr lang="en-US" dirty="0" err="1" smtClean="0"/>
              <a:t>ing</a:t>
            </a:r>
            <a:r>
              <a:rPr lang="en-US" dirty="0" smtClean="0"/>
              <a:t> word like bellowing, waltzing, singing, prancing, analyzing, fretting, sharpening, sneezing, etc. </a:t>
            </a:r>
          </a:p>
          <a:p>
            <a:r>
              <a:rPr lang="en-US" b="1" dirty="0" smtClean="0"/>
              <a:t>past participle</a:t>
            </a:r>
            <a:r>
              <a:rPr lang="en-US" dirty="0" smtClean="0"/>
              <a:t>: usually an -</a:t>
            </a:r>
            <a:r>
              <a:rPr lang="en-US" dirty="0" err="1" smtClean="0"/>
              <a:t>ed</a:t>
            </a:r>
            <a:r>
              <a:rPr lang="en-US" dirty="0" smtClean="0"/>
              <a:t> word like bellowed, waltzed, pranced, analyzed, believed, but sometimes an irregular form like written, sung, lost (from "to lose"), wept, frozen (from "to freeze"), </a:t>
            </a:r>
          </a:p>
          <a:p>
            <a:r>
              <a:rPr lang="en-US" dirty="0" smtClean="0"/>
              <a:t>Participles can be used as adjectives all by themselves:</a:t>
            </a:r>
          </a:p>
          <a:p>
            <a:r>
              <a:rPr lang="en-US" b="1" dirty="0" smtClean="0"/>
              <a:t>bellowing</a:t>
            </a:r>
            <a:r>
              <a:rPr lang="en-US" dirty="0" smtClean="0"/>
              <a:t> hyena</a:t>
            </a:r>
            <a:br>
              <a:rPr lang="en-US" dirty="0" smtClean="0"/>
            </a:br>
            <a:r>
              <a:rPr lang="en-US" b="1" dirty="0" smtClean="0"/>
              <a:t>flying</a:t>
            </a:r>
            <a:r>
              <a:rPr lang="en-US" dirty="0" smtClean="0"/>
              <a:t> trapeze</a:t>
            </a:r>
            <a:br>
              <a:rPr lang="en-US" dirty="0" smtClean="0"/>
            </a:br>
            <a:r>
              <a:rPr lang="en-US" b="1" dirty="0" smtClean="0"/>
              <a:t>tortured</a:t>
            </a:r>
            <a:r>
              <a:rPr lang="en-US" dirty="0" smtClean="0"/>
              <a:t> soul</a:t>
            </a:r>
            <a:br>
              <a:rPr lang="en-US" dirty="0" smtClean="0"/>
            </a:br>
            <a:r>
              <a:rPr lang="en-US" b="1" dirty="0" smtClean="0"/>
              <a:t>lost</a:t>
            </a:r>
            <a:r>
              <a:rPr lang="en-US" dirty="0" smtClean="0"/>
              <a:t> love</a:t>
            </a:r>
          </a:p>
          <a:p>
            <a:r>
              <a:rPr lang="en-US" b="1" dirty="0" smtClean="0"/>
              <a:t>Participial phrases</a:t>
            </a:r>
            <a:r>
              <a:rPr lang="en-US" dirty="0" smtClean="0"/>
              <a:t> consist of a participle plus an object. They are used as adjectives. </a:t>
            </a:r>
          </a:p>
          <a:p>
            <a:r>
              <a:rPr lang="en-US" dirty="0" smtClean="0"/>
              <a:t>The creature </a:t>
            </a:r>
            <a:r>
              <a:rPr lang="en-US" b="1" dirty="0" smtClean="0"/>
              <a:t>suffering in the dungeon</a:t>
            </a:r>
            <a:r>
              <a:rPr lang="en-US" dirty="0" smtClean="0"/>
              <a:t> was once beautiful.</a:t>
            </a:r>
          </a:p>
          <a:p>
            <a:r>
              <a:rPr lang="en-US" b="1" dirty="0" smtClean="0"/>
              <a:t>Surprised by the intensity of her disgust</a:t>
            </a:r>
            <a:r>
              <a:rPr lang="en-US" dirty="0" smtClean="0"/>
              <a:t>, Felicity stared at the cockroach </a:t>
            </a:r>
            <a:r>
              <a:rPr lang="en-US" b="1" dirty="0" smtClean="0"/>
              <a:t>scurrying across her omelet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Irving, </a:t>
            </a:r>
            <a:r>
              <a:rPr lang="en-US" b="1" dirty="0" smtClean="0"/>
              <a:t>screaming like a banshee</a:t>
            </a:r>
            <a:r>
              <a:rPr lang="en-US" dirty="0" smtClean="0"/>
              <a:t>, went careening from the room.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2.</a:t>
            </a:r>
            <a:endParaRPr lang="en-US" dirty="0"/>
          </a:p>
          <a:p>
            <a:r>
              <a:rPr lang="en-US" dirty="0"/>
              <a:t>Use a comma to separate two adjectives when the word </a:t>
            </a:r>
            <a:r>
              <a:rPr lang="en-US" i="1" dirty="0"/>
              <a:t>and</a:t>
            </a:r>
            <a:r>
              <a:rPr lang="en-US" dirty="0"/>
              <a:t> can be inserted between them.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He is a strong, healthy man. </a:t>
            </a:r>
            <a:endParaRPr lang="en-US" dirty="0"/>
          </a:p>
          <a:p>
            <a:r>
              <a:rPr lang="en-US" i="1" dirty="0"/>
              <a:t>We stayed at an expensive summer resort.</a:t>
            </a:r>
            <a:r>
              <a:rPr lang="en-US" dirty="0"/>
              <a:t> You would not say </a:t>
            </a:r>
            <a:r>
              <a:rPr lang="en-US" i="1" dirty="0"/>
              <a:t>expensive and summer resort</a:t>
            </a:r>
            <a:r>
              <a:rPr lang="en-US" dirty="0"/>
              <a:t>, so no comma.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Gerund phrases</a:t>
            </a:r>
            <a:r>
              <a:rPr lang="en-US" dirty="0" smtClean="0"/>
              <a:t> begin with a </a:t>
            </a:r>
            <a:r>
              <a:rPr lang="en-US" b="1" dirty="0" smtClean="0"/>
              <a:t>gerund</a:t>
            </a:r>
            <a:r>
              <a:rPr lang="en-US" dirty="0" smtClean="0"/>
              <a:t> (an -</a:t>
            </a:r>
            <a:r>
              <a:rPr lang="en-US" dirty="0" err="1" smtClean="0"/>
              <a:t>ing</a:t>
            </a:r>
            <a:r>
              <a:rPr lang="en-US" dirty="0" smtClean="0"/>
              <a:t> word which looks exactly like a present participle, but which is used as a noun.) A gerund phrase can be used in any way a noun can:</a:t>
            </a:r>
          </a:p>
          <a:p>
            <a:r>
              <a:rPr lang="en-US" dirty="0" smtClean="0"/>
              <a:t>As subject: </a:t>
            </a:r>
            <a:r>
              <a:rPr lang="en-US" b="1" dirty="0" smtClean="0"/>
              <a:t>Playing </a:t>
            </a:r>
            <a:r>
              <a:rPr lang="en-US" b="1" dirty="0" smtClean="0"/>
              <a:t>Old Maid</a:t>
            </a:r>
            <a:r>
              <a:rPr lang="en-US" dirty="0" smtClean="0"/>
              <a:t> </a:t>
            </a:r>
            <a:r>
              <a:rPr lang="en-US" dirty="0" smtClean="0"/>
              <a:t>has been her downfall.</a:t>
            </a:r>
          </a:p>
          <a:p>
            <a:r>
              <a:rPr lang="en-US" dirty="0" smtClean="0"/>
              <a:t>As direct object: He loves </a:t>
            </a:r>
            <a:r>
              <a:rPr lang="en-US" b="1" dirty="0" smtClean="0"/>
              <a:t>embarrassing his </a:t>
            </a:r>
            <a:r>
              <a:rPr lang="en-US" b="1" dirty="0" smtClean="0"/>
              <a:t>sisters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As subjective complement: One of his milder vices is </a:t>
            </a:r>
            <a:r>
              <a:rPr lang="en-US" b="1" dirty="0" smtClean="0"/>
              <a:t>playing video games </a:t>
            </a:r>
            <a:r>
              <a:rPr lang="en-US" b="1" dirty="0" smtClean="0"/>
              <a:t>until dawn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object of preposition: She amused herself with </a:t>
            </a:r>
            <a:r>
              <a:rPr lang="en-US" b="1" dirty="0" smtClean="0"/>
              <a:t>bungee-jumping </a:t>
            </a:r>
            <a:r>
              <a:rPr lang="en-US" b="1" dirty="0" smtClean="0"/>
              <a:t>from helicopters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clause</a:t>
            </a:r>
            <a:r>
              <a:rPr lang="en-US" dirty="0" smtClean="0"/>
              <a:t> is a group of words containing at least a subject and a verb (the baby ate), and frequently it lets its hair down by containing some kind of a complement as well (the baby ate the goldfish). There are two kinds of clauses: independent and dependent.</a:t>
            </a:r>
          </a:p>
          <a:p>
            <a:r>
              <a:rPr lang="en-US" dirty="0" smtClean="0"/>
              <a:t>Like John Wayne, an </a:t>
            </a:r>
            <a:r>
              <a:rPr lang="en-US" b="1" dirty="0" smtClean="0"/>
              <a:t>independent clause</a:t>
            </a:r>
            <a:r>
              <a:rPr lang="en-US" dirty="0" smtClean="0"/>
              <a:t> can stand alone. </a:t>
            </a:r>
          </a:p>
          <a:p>
            <a:r>
              <a:rPr lang="en-US" dirty="0" smtClean="0"/>
              <a:t>I shall haunt you till your dying day.</a:t>
            </a:r>
          </a:p>
          <a:p>
            <a:r>
              <a:rPr lang="en-US" dirty="0" smtClean="0"/>
              <a:t>It may, however, become part of a larger sentence if it is connected to other clauses and phrases by a </a:t>
            </a:r>
            <a:r>
              <a:rPr lang="en-US" b="1" dirty="0" smtClean="0"/>
              <a:t>semicolon</a:t>
            </a:r>
            <a:r>
              <a:rPr lang="en-US" dirty="0" smtClean="0"/>
              <a:t> or by a </a:t>
            </a:r>
            <a:r>
              <a:rPr lang="en-US" b="1" dirty="0" smtClean="0"/>
              <a:t>coordinating conjunction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shall haunt you till your dying day</a:t>
            </a:r>
            <a:r>
              <a:rPr lang="en-US" b="1" dirty="0" smtClean="0"/>
              <a:t>;</a:t>
            </a:r>
            <a:r>
              <a:rPr lang="en-US" dirty="0" smtClean="0"/>
              <a:t> I shall haunt your friends and </a:t>
            </a:r>
            <a:r>
              <a:rPr lang="en-US" dirty="0" smtClean="0"/>
              <a:t>relatives </a:t>
            </a:r>
            <a:r>
              <a:rPr lang="en-US" dirty="0" smtClean="0"/>
              <a:t>after that.</a:t>
            </a:r>
          </a:p>
          <a:p>
            <a:r>
              <a:rPr lang="en-US" dirty="0" smtClean="0"/>
              <a:t>I shall haunt you till your dying day, </a:t>
            </a:r>
            <a:r>
              <a:rPr lang="en-US" b="1" dirty="0" smtClean="0"/>
              <a:t>and</a:t>
            </a:r>
            <a:r>
              <a:rPr lang="en-US" dirty="0" smtClean="0"/>
              <a:t> I shall haunt your friends and </a:t>
            </a:r>
            <a:r>
              <a:rPr lang="en-US" dirty="0" smtClean="0"/>
              <a:t>relatives after </a:t>
            </a:r>
            <a:r>
              <a:rPr lang="en-US" dirty="0" smtClean="0"/>
              <a:t>that.</a:t>
            </a:r>
          </a:p>
          <a:p>
            <a:r>
              <a:rPr lang="en-US" dirty="0" smtClean="0"/>
              <a:t>If you try to join two independent clauses with a comma, grammatical purists among your readers will regard you with horror as the perpetrator of a </a:t>
            </a:r>
            <a:r>
              <a:rPr lang="en-US" b="1" dirty="0" smtClean="0"/>
              <a:t>comma splice</a:t>
            </a:r>
            <a:r>
              <a:rPr lang="en-US" dirty="0" smtClean="0"/>
              <a:t>. While it's true that other crises, such as global warming, are more important than this, have pity on the purists. Use a semicolon or a coordinating conjunction to join two independent clauses.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coordinating conjunctions</a:t>
            </a:r>
            <a:r>
              <a:rPr lang="en-US" dirty="0" smtClean="0"/>
              <a:t> that join independent clauses include </a:t>
            </a:r>
            <a:r>
              <a:rPr lang="en-US" b="1" dirty="0" smtClean="0"/>
              <a:t>and</a:t>
            </a:r>
            <a:r>
              <a:rPr lang="en-US" dirty="0" smtClean="0"/>
              <a:t>, </a:t>
            </a:r>
            <a:r>
              <a:rPr lang="en-US" b="1" dirty="0" smtClean="0"/>
              <a:t>but</a:t>
            </a:r>
            <a:r>
              <a:rPr lang="en-US" dirty="0" smtClean="0"/>
              <a:t>, </a:t>
            </a:r>
            <a:r>
              <a:rPr lang="en-US" b="1" dirty="0" smtClean="0"/>
              <a:t>or</a:t>
            </a:r>
            <a:r>
              <a:rPr lang="en-US" dirty="0" smtClean="0"/>
              <a:t>, </a:t>
            </a:r>
            <a:r>
              <a:rPr lang="en-US" b="1" dirty="0" smtClean="0"/>
              <a:t>nor</a:t>
            </a:r>
            <a:r>
              <a:rPr lang="en-US" dirty="0" smtClean="0"/>
              <a:t>, </a:t>
            </a:r>
            <a:r>
              <a:rPr lang="en-US" b="1" dirty="0" smtClean="0"/>
              <a:t>neither</a:t>
            </a:r>
            <a:r>
              <a:rPr lang="en-US" dirty="0" smtClean="0"/>
              <a:t>, </a:t>
            </a:r>
            <a:r>
              <a:rPr lang="en-US" b="1" dirty="0" smtClean="0"/>
              <a:t>yet</a:t>
            </a:r>
            <a:r>
              <a:rPr lang="en-US" dirty="0" smtClean="0"/>
              <a:t>, </a:t>
            </a:r>
            <a:r>
              <a:rPr lang="en-US" b="1" dirty="0" smtClean="0"/>
              <a:t>for</a:t>
            </a:r>
            <a:r>
              <a:rPr lang="en-US" dirty="0" smtClean="0"/>
              <a:t>, </a:t>
            </a:r>
            <a:r>
              <a:rPr lang="en-US" b="1" dirty="0" smtClean="0"/>
              <a:t>or</a:t>
            </a:r>
            <a:r>
              <a:rPr lang="en-US" dirty="0" smtClean="0"/>
              <a:t>, and </a:t>
            </a:r>
            <a:r>
              <a:rPr lang="en-US" b="1" dirty="0" smtClean="0"/>
              <a:t>so</a:t>
            </a:r>
            <a:r>
              <a:rPr lang="en-US" dirty="0" smtClean="0"/>
              <a:t>. The coordinating conjunction does not belong in either clause, but merely joins them together. Put a comma before the coordinating conjunction (</a:t>
            </a:r>
            <a:r>
              <a:rPr lang="en-US" i="1" dirty="0" smtClean="0"/>
              <a:t>but note that this particular punctuation rule is so commonly ignored -- particularly in short sentences -- that it is in danger of disappearing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checked </a:t>
            </a:r>
            <a:r>
              <a:rPr lang="en-US" dirty="0" smtClean="0"/>
              <a:t>his </a:t>
            </a:r>
            <a:r>
              <a:rPr lang="en-US" dirty="0" err="1" smtClean="0"/>
              <a:t>iPhone</a:t>
            </a:r>
            <a:r>
              <a:rPr lang="en-US" dirty="0" smtClean="0"/>
              <a:t>, </a:t>
            </a:r>
            <a:r>
              <a:rPr lang="en-US" b="1" dirty="0" smtClean="0"/>
              <a:t>and</a:t>
            </a:r>
            <a:r>
              <a:rPr lang="en-US" dirty="0" smtClean="0"/>
              <a:t> he </a:t>
            </a:r>
            <a:r>
              <a:rPr lang="en-US" dirty="0" smtClean="0"/>
              <a:t>reviewed </a:t>
            </a:r>
            <a:r>
              <a:rPr lang="en-US" dirty="0" smtClean="0"/>
              <a:t>his email.</a:t>
            </a:r>
          </a:p>
          <a:p>
            <a:r>
              <a:rPr lang="en-US" dirty="0" smtClean="0"/>
              <a:t>Fanny Dooley likes sunbathing, </a:t>
            </a:r>
            <a:r>
              <a:rPr lang="en-US" b="1" dirty="0" smtClean="0"/>
              <a:t>but</a:t>
            </a:r>
            <a:r>
              <a:rPr lang="en-US" dirty="0" smtClean="0"/>
              <a:t> she loves </a:t>
            </a:r>
            <a:r>
              <a:rPr lang="en-US" dirty="0" smtClean="0"/>
              <a:t>swimming more. </a:t>
            </a:r>
            <a:endParaRPr lang="en-US" dirty="0" smtClean="0"/>
          </a:p>
          <a:p>
            <a:r>
              <a:rPr lang="en-US" dirty="0" smtClean="0"/>
              <a:t>She had lost her castanets, </a:t>
            </a:r>
            <a:r>
              <a:rPr lang="en-US" b="1" dirty="0" smtClean="0"/>
              <a:t>so</a:t>
            </a:r>
            <a:r>
              <a:rPr lang="en-US" dirty="0" smtClean="0"/>
              <a:t> she used </a:t>
            </a:r>
            <a:r>
              <a:rPr lang="en-US" smtClean="0"/>
              <a:t>her </a:t>
            </a:r>
            <a:r>
              <a:rPr lang="en-US" smtClean="0"/>
              <a:t>Grandpa </a:t>
            </a:r>
            <a:r>
              <a:rPr lang="en-US" dirty="0" smtClean="0"/>
              <a:t>Henry’s </a:t>
            </a:r>
            <a:r>
              <a:rPr lang="en-US" dirty="0" smtClean="0"/>
              <a:t>dentures. </a:t>
            </a:r>
          </a:p>
          <a:p>
            <a:r>
              <a:rPr lang="en-US" dirty="0" smtClean="0"/>
              <a:t>The cat had broken their Ming vase, </a:t>
            </a:r>
            <a:r>
              <a:rPr lang="en-US" b="1" dirty="0" smtClean="0"/>
              <a:t>yet</a:t>
            </a:r>
            <a:r>
              <a:rPr lang="en-US" dirty="0" smtClean="0"/>
              <a:t> </a:t>
            </a:r>
            <a:r>
              <a:rPr lang="en-US" dirty="0" smtClean="0"/>
              <a:t>the cat </a:t>
            </a:r>
            <a:r>
              <a:rPr lang="en-US" dirty="0" smtClean="0"/>
              <a:t>did not seem to care.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Rule 3.</a:t>
            </a:r>
            <a:endParaRPr lang="en-US" dirty="0"/>
          </a:p>
          <a:p>
            <a:r>
              <a:rPr lang="en-US" dirty="0"/>
              <a:t>Use a comma when an </a:t>
            </a:r>
            <a:r>
              <a:rPr lang="en-US" i="1" dirty="0"/>
              <a:t>-</a:t>
            </a:r>
            <a:r>
              <a:rPr lang="en-US" i="1" dirty="0" err="1"/>
              <a:t>ly</a:t>
            </a:r>
            <a:r>
              <a:rPr lang="en-US" dirty="0"/>
              <a:t> adjective is used with other adjectives. </a:t>
            </a:r>
          </a:p>
          <a:p>
            <a:r>
              <a:rPr lang="en-US" b="1" dirty="0"/>
              <a:t>NOTE:</a:t>
            </a:r>
            <a:endParaRPr lang="en-US" dirty="0"/>
          </a:p>
          <a:p>
            <a:r>
              <a:rPr lang="en-US" dirty="0"/>
              <a:t>To test whether an </a:t>
            </a:r>
            <a:r>
              <a:rPr lang="en-US" i="1" dirty="0"/>
              <a:t>-</a:t>
            </a:r>
            <a:r>
              <a:rPr lang="en-US" i="1" dirty="0" err="1"/>
              <a:t>ly</a:t>
            </a:r>
            <a:r>
              <a:rPr lang="en-US" dirty="0"/>
              <a:t> word is an adjective, see if it can be used alone with the noun. If it can, use the comma.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Felix was a lonely, young boy.</a:t>
            </a:r>
            <a:r>
              <a:rPr lang="en-US" dirty="0"/>
              <a:t> </a:t>
            </a:r>
          </a:p>
          <a:p>
            <a:r>
              <a:rPr lang="en-US" i="1" dirty="0"/>
              <a:t>I get headaches in brightly lit rooms.</a:t>
            </a:r>
            <a:r>
              <a:rPr lang="en-US" dirty="0"/>
              <a:t> </a:t>
            </a:r>
            <a:r>
              <a:rPr lang="en-US" i="1" dirty="0"/>
              <a:t>Brightly</a:t>
            </a:r>
            <a:r>
              <a:rPr lang="en-US" dirty="0"/>
              <a:t> is not an adjective because it cannot be used alone with </a:t>
            </a:r>
            <a:r>
              <a:rPr lang="en-US" i="1" dirty="0"/>
              <a:t>rooms</a:t>
            </a:r>
            <a:r>
              <a:rPr lang="en-US" dirty="0"/>
              <a:t>; therefore, no comma is used between </a:t>
            </a:r>
            <a:r>
              <a:rPr lang="en-US" i="1" dirty="0"/>
              <a:t>brightly</a:t>
            </a:r>
            <a:r>
              <a:rPr lang="en-US" dirty="0"/>
              <a:t> and </a:t>
            </a:r>
            <a:r>
              <a:rPr lang="en-US" i="1" dirty="0"/>
              <a:t>lit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Rule 4.</a:t>
            </a:r>
            <a:endParaRPr lang="en-US" dirty="0"/>
          </a:p>
          <a:p>
            <a:r>
              <a:rPr lang="en-US" dirty="0"/>
              <a:t>Use commas before or surrounding the name or title of a person directly addressed. </a:t>
            </a:r>
          </a:p>
          <a:p>
            <a:r>
              <a:rPr lang="en-US" b="1" i="1" dirty="0"/>
              <a:t>Examples:</a:t>
            </a:r>
            <a:endParaRPr lang="en-US" dirty="0"/>
          </a:p>
          <a:p>
            <a:r>
              <a:rPr lang="en-US" i="1" dirty="0"/>
              <a:t>Will you, </a:t>
            </a:r>
            <a:r>
              <a:rPr lang="en-US" i="1" dirty="0" err="1" smtClean="0"/>
              <a:t>Alesha</a:t>
            </a:r>
            <a:r>
              <a:rPr lang="en-US" i="1" dirty="0"/>
              <a:t>, do that assignment for me? </a:t>
            </a:r>
            <a:endParaRPr lang="en-US" dirty="0"/>
          </a:p>
          <a:p>
            <a:r>
              <a:rPr lang="en-US" i="1" dirty="0"/>
              <a:t>Yes, Doctor, I will. </a:t>
            </a:r>
            <a:endParaRPr lang="en-US" dirty="0"/>
          </a:p>
          <a:p>
            <a:r>
              <a:rPr lang="en-US" b="1" dirty="0"/>
              <a:t>NOTE:</a:t>
            </a:r>
            <a:endParaRPr lang="en-US" dirty="0"/>
          </a:p>
          <a:p>
            <a:r>
              <a:rPr lang="en-US" dirty="0"/>
              <a:t>Capitalize a title when directly addressing someone.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#5a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5a.</a:t>
            </a:r>
            <a:endParaRPr lang="en-US" dirty="0"/>
          </a:p>
          <a:p>
            <a:r>
              <a:rPr lang="en-US" dirty="0"/>
              <a:t>Use a comma to separate the day of the month from the year and after the year.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Kathleen met her husband on December 5, 2003, in Mill Valley, California.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#5b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Rule 5b.</a:t>
            </a:r>
            <a:endParaRPr lang="en-US" dirty="0"/>
          </a:p>
          <a:p>
            <a:r>
              <a:rPr lang="en-US" dirty="0"/>
              <a:t>If any part of the date is omitted, leave out the comma.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They met in December 2003 in Mill Valley.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Rule 6.</a:t>
            </a:r>
            <a:endParaRPr lang="en-US" dirty="0"/>
          </a:p>
          <a:p>
            <a:r>
              <a:rPr lang="en-US" dirty="0"/>
              <a:t>Use a comma to separate the city from the state and after the state in a document. If you use the two-letter capitalized form of a state in a document, you do not need a comma after the state.</a:t>
            </a:r>
          </a:p>
          <a:p>
            <a:r>
              <a:rPr lang="en-US" b="1" dirty="0"/>
              <a:t>NOTE:</a:t>
            </a:r>
            <a:r>
              <a:rPr lang="en-US" dirty="0"/>
              <a:t> With addresses on envelopes mailed via the post office, do not use any punctuation.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I lived in San Francisco, California, for 20 years.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 lived in San Francisco, CA for 20 years.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Rule 6.</a:t>
            </a:r>
            <a:endParaRPr lang="en-US" dirty="0"/>
          </a:p>
          <a:p>
            <a:r>
              <a:rPr lang="en-US" dirty="0"/>
              <a:t>Use a comma to separate the city from the state and after the state in a document. If you use the two-letter capitalized form of a state in a document, you do not need a comma after the state.</a:t>
            </a:r>
          </a:p>
          <a:p>
            <a:r>
              <a:rPr lang="en-US" b="1" dirty="0"/>
              <a:t>NOTE:</a:t>
            </a:r>
            <a:r>
              <a:rPr lang="en-US" dirty="0"/>
              <a:t> With addresses on envelopes mailed via the post office, do not use any punctuation. </a:t>
            </a:r>
          </a:p>
          <a:p>
            <a:r>
              <a:rPr lang="en-US" b="1" i="1" dirty="0"/>
              <a:t>Example:</a:t>
            </a:r>
            <a:endParaRPr lang="en-US" dirty="0"/>
          </a:p>
          <a:p>
            <a:r>
              <a:rPr lang="en-US" i="1" dirty="0"/>
              <a:t>I lived in San Francisco, California, for 20 years.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 lived in San Francisco, CA for 20 years.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2526</Words>
  <Application>Microsoft Office PowerPoint</Application>
  <PresentationFormat>On-screen Show (4:3)</PresentationFormat>
  <Paragraphs>234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Comma Rule #1</vt:lpstr>
      <vt:lpstr>Comma Rule #2</vt:lpstr>
      <vt:lpstr>Comma Rule #3</vt:lpstr>
      <vt:lpstr>Comma Rule #4</vt:lpstr>
      <vt:lpstr>Comma Rule #5a</vt:lpstr>
      <vt:lpstr>Comma Rule #5b</vt:lpstr>
      <vt:lpstr>Comma #6</vt:lpstr>
      <vt:lpstr>Comma Rule #7</vt:lpstr>
      <vt:lpstr>Comma Rule #8</vt:lpstr>
      <vt:lpstr>Comma Rule #9</vt:lpstr>
      <vt:lpstr>Comma Rule #10</vt:lpstr>
      <vt:lpstr>Comma Rule #11</vt:lpstr>
      <vt:lpstr>Comma Rule #12</vt:lpstr>
      <vt:lpstr>Comma Rule #13</vt:lpstr>
      <vt:lpstr>Comma Rule #14</vt:lpstr>
      <vt:lpstr>Comma Rule #15</vt:lpstr>
      <vt:lpstr>Comma Rule #16</vt:lpstr>
      <vt:lpstr>Comma Rule #17</vt:lpstr>
      <vt:lpstr>Comma Rule #18</vt:lpstr>
      <vt:lpstr>Comma Rule #19</vt:lpstr>
      <vt:lpstr>Comma #20</vt:lpstr>
      <vt:lpstr>Comma Rule #21</vt:lpstr>
      <vt:lpstr>Comma Rule #22</vt:lpstr>
      <vt:lpstr>Parentheses</vt:lpstr>
      <vt:lpstr>Brackets and Braces</vt:lpstr>
      <vt:lpstr>There, their, they’re</vt:lpstr>
      <vt:lpstr>Phrases and Clauses</vt:lpstr>
      <vt:lpstr>Participial Phrases</vt:lpstr>
      <vt:lpstr>Gerund Phrases</vt:lpstr>
      <vt:lpstr>Clauses</vt:lpstr>
      <vt:lpstr>Coordinating Conjunctions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bspringer</dc:creator>
  <cp:lastModifiedBy>bspringer</cp:lastModifiedBy>
  <cp:revision>23</cp:revision>
  <dcterms:created xsi:type="dcterms:W3CDTF">2010-10-25T17:31:31Z</dcterms:created>
  <dcterms:modified xsi:type="dcterms:W3CDTF">2010-11-03T15:47:27Z</dcterms:modified>
</cp:coreProperties>
</file>